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1" r:id="rId5"/>
    <p:sldId id="262" r:id="rId6"/>
    <p:sldId id="263" r:id="rId7"/>
    <p:sldId id="264" r:id="rId8"/>
    <p:sldId id="265" r:id="rId9"/>
    <p:sldId id="266" r:id="rId10"/>
    <p:sldId id="267" r:id="rId11"/>
    <p:sldId id="268" r:id="rId12"/>
    <p:sldId id="269" r:id="rId13"/>
    <p:sldId id="270" r:id="rId14"/>
    <p:sldId id="271" r:id="rId15"/>
    <p:sldId id="272" r:id="rId16"/>
    <p:sldId id="274" r:id="rId17"/>
    <p:sldId id="278" r:id="rId18"/>
    <p:sldId id="273" r:id="rId19"/>
    <p:sldId id="275" r:id="rId20"/>
    <p:sldId id="276"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23" d="100"/>
          <a:sy n="123" d="100"/>
        </p:scale>
        <p:origin x="114"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E09FAC-F6B8-4A36-938E-B348789AAD1C}" type="datetimeFigureOut">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1788939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E09FAC-F6B8-4A36-938E-B348789AAD1C}" type="datetimeFigureOut">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1569052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E09FAC-F6B8-4A36-938E-B348789AAD1C}" type="datetimeFigureOut">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146943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E09FAC-F6B8-4A36-938E-B348789AAD1C}" type="datetimeFigureOut">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51595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E09FAC-F6B8-4A36-938E-B348789AAD1C}" type="datetimeFigureOut">
              <a:rPr lang="en-US" smtClean="0"/>
              <a:t>2/10/2016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2892856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AE09FAC-F6B8-4A36-938E-B348789AAD1C}" type="datetimeFigureOut">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2917897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AE09FAC-F6B8-4A36-938E-B348789AAD1C}" type="datetimeFigureOut">
              <a:rPr lang="en-US" smtClean="0"/>
              <a:t>2/10/2016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1639045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AE09FAC-F6B8-4A36-938E-B348789AAD1C}" type="datetimeFigureOut">
              <a:rPr lang="en-US" smtClean="0"/>
              <a:t>2/10/2016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2650680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E09FAC-F6B8-4A36-938E-B348789AAD1C}" type="datetimeFigureOut">
              <a:rPr lang="en-US" smtClean="0"/>
              <a:t>2/10/2016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1714488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E09FAC-F6B8-4A36-938E-B348789AAD1C}" type="datetimeFigureOut">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1231692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AE09FAC-F6B8-4A36-938E-B348789AAD1C}" type="datetimeFigureOut">
              <a:rPr lang="en-US" smtClean="0"/>
              <a:t>2/10/2016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024482-57AF-4FEB-8FA4-6B7F04EC43F7}" type="slidenum">
              <a:rPr lang="en-US" smtClean="0"/>
              <a:t>‹#›</a:t>
            </a:fld>
            <a:endParaRPr lang="en-US"/>
          </a:p>
        </p:txBody>
      </p:sp>
    </p:spTree>
    <p:extLst>
      <p:ext uri="{BB962C8B-B14F-4D97-AF65-F5344CB8AC3E}">
        <p14:creationId xmlns:p14="http://schemas.microsoft.com/office/powerpoint/2010/main" val="1339458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E09FAC-F6B8-4A36-938E-B348789AAD1C}" type="datetimeFigureOut">
              <a:rPr lang="en-US" smtClean="0"/>
              <a:t>2/10/2016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024482-57AF-4FEB-8FA4-6B7F04EC43F7}" type="slidenum">
              <a:rPr lang="en-US" smtClean="0"/>
              <a:t>‹#›</a:t>
            </a:fld>
            <a:endParaRPr lang="en-US"/>
          </a:p>
        </p:txBody>
      </p:sp>
    </p:spTree>
    <p:extLst>
      <p:ext uri="{BB962C8B-B14F-4D97-AF65-F5344CB8AC3E}">
        <p14:creationId xmlns:p14="http://schemas.microsoft.com/office/powerpoint/2010/main" val="3889288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5220" y="2500153"/>
            <a:ext cx="4521561" cy="1857695"/>
          </a:xfrm>
          <a:prstGeom prst="rect">
            <a:avLst/>
          </a:prstGeom>
        </p:spPr>
      </p:pic>
    </p:spTree>
    <p:extLst>
      <p:ext uri="{BB962C8B-B14F-4D97-AF65-F5344CB8AC3E}">
        <p14:creationId xmlns:p14="http://schemas.microsoft.com/office/powerpoint/2010/main" val="85915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43" y="5672561"/>
            <a:ext cx="2113159" cy="868197"/>
          </a:xfrm>
          <a:prstGeom prst="rect">
            <a:avLst/>
          </a:prstGeom>
        </p:spPr>
      </p:pic>
      <p:sp>
        <p:nvSpPr>
          <p:cNvPr id="3" name="Title 1"/>
          <p:cNvSpPr txBox="1">
            <a:spLocks/>
          </p:cNvSpPr>
          <p:nvPr/>
        </p:nvSpPr>
        <p:spPr>
          <a:xfrm>
            <a:off x="838200" y="276621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RO" dirty="0" smtClean="0">
                <a:solidFill>
                  <a:schemeClr val="bg1"/>
                </a:solidFill>
                <a:latin typeface="Cambria" panose="02040503050406030204" pitchFamily="18" charset="0"/>
                <a:ea typeface="Roboto" pitchFamily="2" charset="0"/>
              </a:rPr>
              <a:t>Wireframing</a:t>
            </a:r>
            <a:endParaRPr lang="en-US" dirty="0">
              <a:solidFill>
                <a:schemeClr val="bg1"/>
              </a:solidFill>
              <a:latin typeface="Cambria" panose="02040503050406030204" pitchFamily="18" charset="0"/>
              <a:ea typeface="Roboto" pitchFamily="2" charset="0"/>
            </a:endParaRPr>
          </a:p>
        </p:txBody>
      </p:sp>
    </p:spTree>
    <p:extLst>
      <p:ext uri="{BB962C8B-B14F-4D97-AF65-F5344CB8AC3E}">
        <p14:creationId xmlns:p14="http://schemas.microsoft.com/office/powerpoint/2010/main" val="698777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05109" y="4553339"/>
            <a:ext cx="1726164" cy="382556"/>
          </a:xfrm>
        </p:spPr>
        <p:txBody>
          <a:bodyPr>
            <a:normAutofit/>
          </a:bodyPr>
          <a:lstStyle/>
          <a:p>
            <a:pPr marL="0" indent="0">
              <a:buNone/>
            </a:pPr>
            <a:r>
              <a:rPr lang="ro-RO" sz="1800" dirty="0" smtClean="0">
                <a:solidFill>
                  <a:schemeClr val="tx1">
                    <a:lumMod val="85000"/>
                    <a:lumOff val="15000"/>
                  </a:schemeClr>
                </a:solidFill>
                <a:latin typeface="Roboto" pitchFamily="2" charset="0"/>
                <a:ea typeface="Roboto" pitchFamily="2" charset="0"/>
              </a:rPr>
              <a:t>Classic mode</a:t>
            </a:r>
            <a:endParaRPr lang="en-US" sz="1800" dirty="0">
              <a:solidFill>
                <a:schemeClr val="tx1">
                  <a:lumMod val="85000"/>
                  <a:lumOff val="15000"/>
                </a:schemeClr>
              </a:solidFill>
              <a:latin typeface="Roboto" pitchFamily="2" charset="0"/>
              <a:ea typeface="Roboto"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pic>
        <p:nvPicPr>
          <p:cNvPr id="6" name="Picture 5"/>
          <p:cNvPicPr>
            <a:picLocks noChangeAspect="1"/>
          </p:cNvPicPr>
          <p:nvPr/>
        </p:nvPicPr>
        <p:blipFill>
          <a:blip r:embed="rId3"/>
          <a:stretch>
            <a:fillRect/>
          </a:stretch>
        </p:blipFill>
        <p:spPr>
          <a:xfrm>
            <a:off x="2639688" y="886699"/>
            <a:ext cx="3694174" cy="3433082"/>
          </a:xfrm>
          <a:prstGeom prst="rect">
            <a:avLst/>
          </a:prstGeom>
        </p:spPr>
      </p:pic>
      <p:pic>
        <p:nvPicPr>
          <p:cNvPr id="7" name="Picture 6"/>
          <p:cNvPicPr>
            <a:picLocks noChangeAspect="1"/>
          </p:cNvPicPr>
          <p:nvPr/>
        </p:nvPicPr>
        <p:blipFill>
          <a:blip r:embed="rId4"/>
          <a:stretch>
            <a:fillRect/>
          </a:stretch>
        </p:blipFill>
        <p:spPr>
          <a:xfrm>
            <a:off x="6333862" y="952016"/>
            <a:ext cx="3542390" cy="3330738"/>
          </a:xfrm>
          <a:prstGeom prst="rect">
            <a:avLst/>
          </a:prstGeom>
        </p:spPr>
      </p:pic>
      <p:sp>
        <p:nvSpPr>
          <p:cNvPr id="8" name="Content Placeholder 2"/>
          <p:cNvSpPr txBox="1">
            <a:spLocks/>
          </p:cNvSpPr>
          <p:nvPr/>
        </p:nvSpPr>
        <p:spPr>
          <a:xfrm>
            <a:off x="7241975" y="4553339"/>
            <a:ext cx="1726164" cy="382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o-RO" sz="1800" dirty="0" smtClean="0">
                <a:solidFill>
                  <a:schemeClr val="tx1">
                    <a:lumMod val="85000"/>
                    <a:lumOff val="15000"/>
                  </a:schemeClr>
                </a:solidFill>
                <a:latin typeface="Roboto" pitchFamily="2" charset="0"/>
                <a:ea typeface="Roboto" pitchFamily="2" charset="0"/>
              </a:rPr>
              <a:t>Pinterest style</a:t>
            </a:r>
            <a:endParaRPr lang="en-US" sz="1800" dirty="0">
              <a:solidFill>
                <a:schemeClr val="tx1">
                  <a:lumMod val="85000"/>
                  <a:lumOff val="15000"/>
                </a:schemeClr>
              </a:solidFill>
              <a:latin typeface="Roboto" pitchFamily="2" charset="0"/>
              <a:ea typeface="Roboto" pitchFamily="2" charset="0"/>
            </a:endParaRPr>
          </a:p>
        </p:txBody>
      </p:sp>
    </p:spTree>
    <p:extLst>
      <p:ext uri="{BB962C8B-B14F-4D97-AF65-F5344CB8AC3E}">
        <p14:creationId xmlns:p14="http://schemas.microsoft.com/office/powerpoint/2010/main" val="441407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sp>
        <p:nvSpPr>
          <p:cNvPr id="8" name="Content Placeholder 2"/>
          <p:cNvSpPr txBox="1">
            <a:spLocks/>
          </p:cNvSpPr>
          <p:nvPr/>
        </p:nvSpPr>
        <p:spPr>
          <a:xfrm>
            <a:off x="5431837" y="5131838"/>
            <a:ext cx="1726164" cy="382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o-RO" sz="1800" dirty="0" smtClean="0">
                <a:solidFill>
                  <a:schemeClr val="tx1">
                    <a:lumMod val="85000"/>
                    <a:lumOff val="15000"/>
                  </a:schemeClr>
                </a:solidFill>
                <a:latin typeface="Roboto" pitchFamily="2" charset="0"/>
                <a:ea typeface="Roboto" pitchFamily="2" charset="0"/>
              </a:rPr>
              <a:t>Best option</a:t>
            </a:r>
            <a:endParaRPr lang="en-US" sz="1800" dirty="0">
              <a:solidFill>
                <a:schemeClr val="tx1">
                  <a:lumMod val="85000"/>
                  <a:lumOff val="15000"/>
                </a:schemeClr>
              </a:solidFill>
              <a:latin typeface="Roboto" pitchFamily="2" charset="0"/>
              <a:ea typeface="Roboto" pitchFamily="2" charset="0"/>
            </a:endParaRPr>
          </a:p>
        </p:txBody>
      </p:sp>
      <p:pic>
        <p:nvPicPr>
          <p:cNvPr id="5" name="Picture 4"/>
          <p:cNvPicPr>
            <a:picLocks noChangeAspect="1"/>
          </p:cNvPicPr>
          <p:nvPr/>
        </p:nvPicPr>
        <p:blipFill>
          <a:blip r:embed="rId3"/>
          <a:stretch>
            <a:fillRect/>
          </a:stretch>
        </p:blipFill>
        <p:spPr>
          <a:xfrm>
            <a:off x="4030727" y="1106748"/>
            <a:ext cx="4244001" cy="3959776"/>
          </a:xfrm>
          <a:prstGeom prst="rect">
            <a:avLst/>
          </a:prstGeom>
        </p:spPr>
      </p:pic>
    </p:spTree>
    <p:extLst>
      <p:ext uri="{BB962C8B-B14F-4D97-AF65-F5344CB8AC3E}">
        <p14:creationId xmlns:p14="http://schemas.microsoft.com/office/powerpoint/2010/main" val="2939810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43" y="5672561"/>
            <a:ext cx="2113159" cy="868197"/>
          </a:xfrm>
          <a:prstGeom prst="rect">
            <a:avLst/>
          </a:prstGeom>
        </p:spPr>
      </p:pic>
      <p:sp>
        <p:nvSpPr>
          <p:cNvPr id="3" name="Title 1"/>
          <p:cNvSpPr txBox="1">
            <a:spLocks/>
          </p:cNvSpPr>
          <p:nvPr/>
        </p:nvSpPr>
        <p:spPr>
          <a:xfrm>
            <a:off x="838200" y="276621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RO" dirty="0" smtClean="0">
                <a:solidFill>
                  <a:schemeClr val="bg1"/>
                </a:solidFill>
                <a:latin typeface="Cambria" panose="02040503050406030204" pitchFamily="18" charset="0"/>
                <a:ea typeface="Roboto" pitchFamily="2" charset="0"/>
              </a:rPr>
              <a:t>Final design</a:t>
            </a:r>
            <a:endParaRPr lang="en-US" dirty="0">
              <a:solidFill>
                <a:schemeClr val="bg1"/>
              </a:solidFill>
              <a:latin typeface="Cambria" panose="02040503050406030204" pitchFamily="18" charset="0"/>
              <a:ea typeface="Roboto" pitchFamily="2" charset="0"/>
            </a:endParaRPr>
          </a:p>
        </p:txBody>
      </p:sp>
    </p:spTree>
    <p:extLst>
      <p:ext uri="{BB962C8B-B14F-4D97-AF65-F5344CB8AC3E}">
        <p14:creationId xmlns:p14="http://schemas.microsoft.com/office/powerpoint/2010/main" val="219254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4729" y="565912"/>
            <a:ext cx="8592251" cy="4797341"/>
          </a:xfrm>
          <a:prstGeom prst="rect">
            <a:avLst/>
          </a:prstGeom>
        </p:spPr>
      </p:pic>
    </p:spTree>
    <p:extLst>
      <p:ext uri="{BB962C8B-B14F-4D97-AF65-F5344CB8AC3E}">
        <p14:creationId xmlns:p14="http://schemas.microsoft.com/office/powerpoint/2010/main" val="32844711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53731" cy="8233762"/>
          </a:xfrm>
          <a:prstGeom prst="rect">
            <a:avLst/>
          </a:prstGeom>
        </p:spPr>
      </p:pic>
    </p:spTree>
    <p:extLst>
      <p:ext uri="{BB962C8B-B14F-4D97-AF65-F5344CB8AC3E}">
        <p14:creationId xmlns:p14="http://schemas.microsoft.com/office/powerpoint/2010/main" val="39179285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pic>
        <p:nvPicPr>
          <p:cNvPr id="3" name="Untitl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70796" cy="6846073"/>
          </a:xfrm>
          <a:prstGeom prst="rect">
            <a:avLst/>
          </a:prstGeom>
        </p:spPr>
      </p:pic>
    </p:spTree>
    <p:extLst>
      <p:ext uri="{BB962C8B-B14F-4D97-AF65-F5344CB8AC3E}">
        <p14:creationId xmlns:p14="http://schemas.microsoft.com/office/powerpoint/2010/main" val="3126129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4729" y="565912"/>
            <a:ext cx="8592251" cy="4797341"/>
          </a:xfrm>
          <a:prstGeom prst="rect">
            <a:avLst/>
          </a:prstGeom>
        </p:spPr>
      </p:pic>
    </p:spTree>
    <p:extLst>
      <p:ext uri="{BB962C8B-B14F-4D97-AF65-F5344CB8AC3E}">
        <p14:creationId xmlns:p14="http://schemas.microsoft.com/office/powerpoint/2010/main" val="689528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43" y="5672561"/>
            <a:ext cx="2113159" cy="868197"/>
          </a:xfrm>
          <a:prstGeom prst="rect">
            <a:avLst/>
          </a:prstGeom>
        </p:spPr>
      </p:pic>
      <p:sp>
        <p:nvSpPr>
          <p:cNvPr id="3" name="Title 1"/>
          <p:cNvSpPr txBox="1">
            <a:spLocks/>
          </p:cNvSpPr>
          <p:nvPr/>
        </p:nvSpPr>
        <p:spPr>
          <a:xfrm>
            <a:off x="838200" y="276621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RO" dirty="0" smtClean="0">
                <a:solidFill>
                  <a:schemeClr val="bg1"/>
                </a:solidFill>
                <a:latin typeface="Cambria" panose="02040503050406030204" pitchFamily="18" charset="0"/>
                <a:ea typeface="Roboto" pitchFamily="2" charset="0"/>
              </a:rPr>
              <a:t>Implementare</a:t>
            </a:r>
          </a:p>
        </p:txBody>
      </p:sp>
    </p:spTree>
    <p:extLst>
      <p:ext uri="{BB962C8B-B14F-4D97-AF65-F5344CB8AC3E}">
        <p14:creationId xmlns:p14="http://schemas.microsoft.com/office/powerpoint/2010/main" val="412881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pic>
        <p:nvPicPr>
          <p:cNvPr id="1030" name="Picture 6" descr="http://i.ytimg.com/vi/PAKCgvprpQ8/maxresdefaul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438" t="16388" r="17594" b="17214"/>
          <a:stretch/>
        </p:blipFill>
        <p:spPr bwMode="auto">
          <a:xfrm>
            <a:off x="2243639" y="2528047"/>
            <a:ext cx="1415440" cy="14465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duckduckgo.com/assets/icons/meta/DDG-icon_256x25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0772" y="2522870"/>
            <a:ext cx="1456902" cy="14569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cdn3.iconfinder.com/data/icons/free-social-icons/67/facebook_circle_color-51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940" t="4264" r="3211" b="3297"/>
          <a:stretch/>
        </p:blipFill>
        <p:spPr bwMode="auto">
          <a:xfrm>
            <a:off x="8559367" y="2567137"/>
            <a:ext cx="1398494" cy="1407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0040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43" y="5672561"/>
            <a:ext cx="2113159" cy="868197"/>
          </a:xfrm>
          <a:prstGeom prst="rect">
            <a:avLst/>
          </a:prstGeom>
        </p:spPr>
      </p:pic>
      <p:sp>
        <p:nvSpPr>
          <p:cNvPr id="3" name="Title 1"/>
          <p:cNvSpPr txBox="1">
            <a:spLocks/>
          </p:cNvSpPr>
          <p:nvPr/>
        </p:nvSpPr>
        <p:spPr>
          <a:xfrm>
            <a:off x="838200" y="276621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RO" dirty="0" smtClean="0">
                <a:solidFill>
                  <a:schemeClr val="bg1"/>
                </a:solidFill>
                <a:latin typeface="Cambria" panose="02040503050406030204" pitchFamily="18" charset="0"/>
                <a:ea typeface="Roboto" pitchFamily="2" charset="0"/>
              </a:rPr>
              <a:t>Scurtă descriere</a:t>
            </a:r>
            <a:endParaRPr lang="en-US" dirty="0">
              <a:solidFill>
                <a:schemeClr val="bg1"/>
              </a:solidFill>
              <a:latin typeface="Cambria" panose="02040503050406030204" pitchFamily="18" charset="0"/>
              <a:ea typeface="Roboto" pitchFamily="2" charset="0"/>
            </a:endParaRPr>
          </a:p>
        </p:txBody>
      </p:sp>
    </p:spTree>
    <p:extLst>
      <p:ext uri="{BB962C8B-B14F-4D97-AF65-F5344CB8AC3E}">
        <p14:creationId xmlns:p14="http://schemas.microsoft.com/office/powerpoint/2010/main" val="2034029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pic>
        <p:nvPicPr>
          <p:cNvPr id="2" name="seka_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8699285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pic>
        <p:nvPicPr>
          <p:cNvPr id="2050" name="Picture 2" descr="https://git-scm.com/images/logos/downloads/Git-Logo-178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564" y="2387040"/>
            <a:ext cx="3965787" cy="165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650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latin typeface="Cambria" panose="02040503050406030204" pitchFamily="18" charset="0"/>
                <a:ea typeface="Roboto" pitchFamily="2" charset="0"/>
              </a:rPr>
              <a:t>Ideea generală</a:t>
            </a:r>
            <a:endParaRPr lang="en-US" dirty="0">
              <a:latin typeface="Cambria" panose="02040503050406030204" pitchFamily="18" charset="0"/>
              <a:ea typeface="Roboto" pitchFamily="2" charset="0"/>
            </a:endParaRPr>
          </a:p>
        </p:txBody>
      </p:sp>
      <p:sp>
        <p:nvSpPr>
          <p:cNvPr id="3" name="Content Placeholder 2"/>
          <p:cNvSpPr>
            <a:spLocks noGrp="1"/>
          </p:cNvSpPr>
          <p:nvPr>
            <p:ph idx="1"/>
          </p:nvPr>
        </p:nvSpPr>
        <p:spPr>
          <a:xfrm>
            <a:off x="2155371" y="2258007"/>
            <a:ext cx="8546842" cy="2537927"/>
          </a:xfrm>
        </p:spPr>
        <p:txBody>
          <a:bodyPr>
            <a:normAutofit/>
          </a:bodyPr>
          <a:lstStyle/>
          <a:p>
            <a:pPr marL="0" indent="0">
              <a:buNone/>
            </a:pPr>
            <a:r>
              <a:rPr lang="ro-RO" sz="1800" dirty="0" smtClean="0">
                <a:solidFill>
                  <a:schemeClr val="tx1">
                    <a:lumMod val="85000"/>
                    <a:lumOff val="15000"/>
                  </a:schemeClr>
                </a:solidFill>
                <a:latin typeface="Roboto" pitchFamily="2" charset="0"/>
                <a:ea typeface="Roboto" pitchFamily="2" charset="0"/>
              </a:rPr>
              <a:t>Realizarea unui motor de căutare care, folosindu-se de potențialul celor mai importante platforme, va reuși să îmbunătățească considerabil rezultatele returnate.</a:t>
            </a:r>
          </a:p>
          <a:p>
            <a:pPr marL="0" indent="0">
              <a:buNone/>
            </a:pPr>
            <a:r>
              <a:rPr lang="ro-RO" sz="1800" dirty="0" smtClean="0">
                <a:solidFill>
                  <a:schemeClr val="tx1">
                    <a:lumMod val="85000"/>
                    <a:lumOff val="15000"/>
                  </a:schemeClr>
                </a:solidFill>
                <a:latin typeface="Roboto" pitchFamily="2" charset="0"/>
                <a:ea typeface="Roboto" pitchFamily="2" charset="0"/>
              </a:rPr>
              <a:t>Se cere: </a:t>
            </a:r>
          </a:p>
          <a:p>
            <a:pPr marL="0" indent="0">
              <a:buNone/>
            </a:pPr>
            <a:r>
              <a:rPr lang="ro-RO" sz="1800" dirty="0">
                <a:solidFill>
                  <a:schemeClr val="tx1">
                    <a:lumMod val="85000"/>
                    <a:lumOff val="15000"/>
                  </a:schemeClr>
                </a:solidFill>
                <a:latin typeface="Roboto" pitchFamily="2" charset="0"/>
                <a:ea typeface="Roboto" pitchFamily="2" charset="0"/>
              </a:rPr>
              <a:t>	</a:t>
            </a:r>
            <a:r>
              <a:rPr lang="ro-RO" sz="1800" dirty="0" smtClean="0">
                <a:solidFill>
                  <a:schemeClr val="tx1">
                    <a:lumMod val="85000"/>
                    <a:lumOff val="15000"/>
                  </a:schemeClr>
                </a:solidFill>
                <a:latin typeface="Roboto" pitchFamily="2" charset="0"/>
                <a:ea typeface="Roboto" pitchFamily="2" charset="0"/>
              </a:rPr>
              <a:t>- căutare în rețele sociale</a:t>
            </a:r>
          </a:p>
          <a:p>
            <a:pPr marL="0" indent="0">
              <a:buNone/>
            </a:pPr>
            <a:r>
              <a:rPr lang="ro-RO" sz="1800" dirty="0">
                <a:solidFill>
                  <a:schemeClr val="tx1">
                    <a:lumMod val="85000"/>
                    <a:lumOff val="15000"/>
                  </a:schemeClr>
                </a:solidFill>
                <a:latin typeface="Roboto" pitchFamily="2" charset="0"/>
                <a:ea typeface="Roboto" pitchFamily="2" charset="0"/>
              </a:rPr>
              <a:t>	</a:t>
            </a:r>
            <a:r>
              <a:rPr lang="ro-RO" sz="1800" dirty="0" smtClean="0">
                <a:solidFill>
                  <a:schemeClr val="tx1">
                    <a:lumMod val="85000"/>
                    <a:lumOff val="15000"/>
                  </a:schemeClr>
                </a:solidFill>
                <a:latin typeface="Roboto" pitchFamily="2" charset="0"/>
                <a:ea typeface="Roboto" pitchFamily="2" charset="0"/>
              </a:rPr>
              <a:t>- salvarea căutărilor local (folosind, de exemplu, serviciul Pocket)</a:t>
            </a:r>
          </a:p>
          <a:p>
            <a:pPr marL="0" indent="0">
              <a:buNone/>
            </a:pPr>
            <a:r>
              <a:rPr lang="ro-RO" sz="1800" dirty="0">
                <a:solidFill>
                  <a:schemeClr val="tx1">
                    <a:lumMod val="85000"/>
                    <a:lumOff val="15000"/>
                  </a:schemeClr>
                </a:solidFill>
                <a:latin typeface="Roboto" pitchFamily="2" charset="0"/>
                <a:ea typeface="Roboto" pitchFamily="2" charset="0"/>
              </a:rPr>
              <a:t>	</a:t>
            </a:r>
            <a:r>
              <a:rPr lang="ro-RO" sz="1800" dirty="0" smtClean="0">
                <a:solidFill>
                  <a:schemeClr val="tx1">
                    <a:lumMod val="85000"/>
                    <a:lumOff val="15000"/>
                  </a:schemeClr>
                </a:solidFill>
                <a:latin typeface="Roboto" pitchFamily="2" charset="0"/>
                <a:ea typeface="Roboto" pitchFamily="2" charset="0"/>
              </a:rPr>
              <a:t>- filtrarea rezultatelor</a:t>
            </a:r>
            <a:endParaRPr lang="en-US" sz="1800" dirty="0">
              <a:solidFill>
                <a:schemeClr val="tx1">
                  <a:lumMod val="85000"/>
                  <a:lumOff val="15000"/>
                </a:schemeClr>
              </a:solidFill>
              <a:latin typeface="Roboto" pitchFamily="2" charset="0"/>
              <a:ea typeface="Roboto"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spTree>
    <p:extLst>
      <p:ext uri="{BB962C8B-B14F-4D97-AF65-F5344CB8AC3E}">
        <p14:creationId xmlns:p14="http://schemas.microsoft.com/office/powerpoint/2010/main" val="279678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latin typeface="Cambria" panose="02040503050406030204" pitchFamily="18" charset="0"/>
                <a:ea typeface="Roboto" pitchFamily="2" charset="0"/>
              </a:rPr>
              <a:t>Abordarea noastră</a:t>
            </a:r>
            <a:endParaRPr lang="en-US" dirty="0">
              <a:latin typeface="Cambria" panose="02040503050406030204" pitchFamily="18" charset="0"/>
              <a:ea typeface="Roboto" pitchFamily="2" charset="0"/>
            </a:endParaRPr>
          </a:p>
        </p:txBody>
      </p:sp>
      <p:sp>
        <p:nvSpPr>
          <p:cNvPr id="3" name="Content Placeholder 2"/>
          <p:cNvSpPr>
            <a:spLocks noGrp="1"/>
          </p:cNvSpPr>
          <p:nvPr>
            <p:ph idx="1"/>
          </p:nvPr>
        </p:nvSpPr>
        <p:spPr>
          <a:xfrm>
            <a:off x="2155371" y="2258007"/>
            <a:ext cx="8546842" cy="2537927"/>
          </a:xfrm>
        </p:spPr>
        <p:txBody>
          <a:bodyPr>
            <a:normAutofit/>
          </a:bodyPr>
          <a:lstStyle/>
          <a:p>
            <a:pPr marL="0" indent="0">
              <a:buNone/>
            </a:pPr>
            <a:r>
              <a:rPr lang="ro-RO" sz="1800" dirty="0" smtClean="0">
                <a:solidFill>
                  <a:schemeClr val="tx1">
                    <a:lumMod val="85000"/>
                    <a:lumOff val="15000"/>
                  </a:schemeClr>
                </a:solidFill>
                <a:latin typeface="Roboto" pitchFamily="2" charset="0"/>
                <a:ea typeface="Roboto" pitchFamily="2" charset="0"/>
              </a:rPr>
              <a:t>Îmbunătățirea experienței unui utilizator familiarizat deja cu maniera consacrată de utilizare a motoarelor clasice de căutare. </a:t>
            </a:r>
          </a:p>
          <a:p>
            <a:pPr marL="0" indent="0">
              <a:buNone/>
            </a:pPr>
            <a:r>
              <a:rPr lang="ro-RO" sz="1800" dirty="0" smtClean="0">
                <a:solidFill>
                  <a:schemeClr val="tx1">
                    <a:lumMod val="85000"/>
                    <a:lumOff val="15000"/>
                  </a:schemeClr>
                </a:solidFill>
                <a:latin typeface="Roboto" pitchFamily="2" charset="0"/>
                <a:ea typeface="Roboto" pitchFamily="2" charset="0"/>
              </a:rPr>
              <a:t>Păstrarea aspectelor pozitive găsite în motoarele de căutare utilizate ca suport și inspirație (ex. Minimalismul). </a:t>
            </a:r>
          </a:p>
          <a:p>
            <a:pPr marL="0" indent="0">
              <a:buNone/>
            </a:pPr>
            <a:r>
              <a:rPr lang="ro-RO" sz="1800" dirty="0" smtClean="0">
                <a:solidFill>
                  <a:schemeClr val="tx1">
                    <a:lumMod val="85000"/>
                    <a:lumOff val="15000"/>
                  </a:schemeClr>
                </a:solidFill>
                <a:latin typeface="Roboto" pitchFamily="2" charset="0"/>
                <a:ea typeface="Roboto" pitchFamily="2" charset="0"/>
              </a:rPr>
              <a:t>Găsirea unor funcționalități care ar putea convinge </a:t>
            </a:r>
            <a:r>
              <a:rPr lang="en-US" sz="1800" dirty="0" smtClean="0">
                <a:solidFill>
                  <a:schemeClr val="tx1">
                    <a:lumMod val="85000"/>
                    <a:lumOff val="15000"/>
                  </a:schemeClr>
                </a:solidFill>
                <a:latin typeface="Roboto" pitchFamily="2" charset="0"/>
                <a:ea typeface="Roboto" pitchFamily="2" charset="0"/>
              </a:rPr>
              <a:t>`</a:t>
            </a:r>
            <a:r>
              <a:rPr lang="en-US" sz="1800" dirty="0" err="1" smtClean="0">
                <a:solidFill>
                  <a:schemeClr val="tx1">
                    <a:lumMod val="85000"/>
                    <a:lumOff val="15000"/>
                  </a:schemeClr>
                </a:solidFill>
                <a:latin typeface="Roboto" pitchFamily="2" charset="0"/>
                <a:ea typeface="Roboto" pitchFamily="2" charset="0"/>
              </a:rPr>
              <a:t>fanaticii</a:t>
            </a:r>
            <a:r>
              <a:rPr lang="en-US" sz="1800" dirty="0" smtClean="0">
                <a:solidFill>
                  <a:schemeClr val="tx1">
                    <a:lumMod val="85000"/>
                    <a:lumOff val="15000"/>
                  </a:schemeClr>
                </a:solidFill>
                <a:latin typeface="Roboto" pitchFamily="2" charset="0"/>
                <a:ea typeface="Roboto" pitchFamily="2" charset="0"/>
              </a:rPr>
              <a:t>` </a:t>
            </a:r>
            <a:r>
              <a:rPr lang="ro-RO" sz="1800" dirty="0" smtClean="0">
                <a:solidFill>
                  <a:schemeClr val="tx1">
                    <a:lumMod val="85000"/>
                    <a:lumOff val="15000"/>
                  </a:schemeClr>
                </a:solidFill>
                <a:latin typeface="Roboto" pitchFamily="2" charset="0"/>
                <a:ea typeface="Roboto" pitchFamily="2" charset="0"/>
              </a:rPr>
              <a:t>să facă o schimbare. </a:t>
            </a:r>
            <a:endParaRPr lang="en-US" sz="1800" dirty="0">
              <a:solidFill>
                <a:schemeClr val="tx1">
                  <a:lumMod val="85000"/>
                  <a:lumOff val="15000"/>
                </a:schemeClr>
              </a:solidFill>
              <a:latin typeface="Roboto" pitchFamily="2" charset="0"/>
              <a:ea typeface="Roboto"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spTree>
    <p:extLst>
      <p:ext uri="{BB962C8B-B14F-4D97-AF65-F5344CB8AC3E}">
        <p14:creationId xmlns:p14="http://schemas.microsoft.com/office/powerpoint/2010/main" val="4080453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43" y="5672561"/>
            <a:ext cx="2113159" cy="868197"/>
          </a:xfrm>
          <a:prstGeom prst="rect">
            <a:avLst/>
          </a:prstGeom>
        </p:spPr>
      </p:pic>
      <p:sp>
        <p:nvSpPr>
          <p:cNvPr id="3" name="Title 1"/>
          <p:cNvSpPr txBox="1">
            <a:spLocks/>
          </p:cNvSpPr>
          <p:nvPr/>
        </p:nvSpPr>
        <p:spPr>
          <a:xfrm>
            <a:off x="838200" y="276621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ro-RO" dirty="0" smtClean="0">
                <a:solidFill>
                  <a:schemeClr val="bg1"/>
                </a:solidFill>
                <a:latin typeface="Cambria" panose="02040503050406030204" pitchFamily="18" charset="0"/>
                <a:ea typeface="Roboto" pitchFamily="2" charset="0"/>
              </a:rPr>
              <a:t>Identitate</a:t>
            </a:r>
            <a:endParaRPr lang="en-US" dirty="0">
              <a:solidFill>
                <a:schemeClr val="bg1"/>
              </a:solidFill>
              <a:latin typeface="Cambria" panose="02040503050406030204" pitchFamily="18" charset="0"/>
              <a:ea typeface="Roboto" pitchFamily="2" charset="0"/>
            </a:endParaRPr>
          </a:p>
        </p:txBody>
      </p:sp>
    </p:spTree>
    <p:extLst>
      <p:ext uri="{BB962C8B-B14F-4D97-AF65-F5344CB8AC3E}">
        <p14:creationId xmlns:p14="http://schemas.microsoft.com/office/powerpoint/2010/main" val="3053585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latin typeface="Cambria" panose="02040503050406030204" pitchFamily="18" charset="0"/>
                <a:ea typeface="Roboto" pitchFamily="2" charset="0"/>
              </a:rPr>
              <a:t>Simbolul</a:t>
            </a:r>
            <a:endParaRPr lang="en-US" dirty="0">
              <a:latin typeface="Cambria" panose="02040503050406030204" pitchFamily="18" charset="0"/>
              <a:ea typeface="Roboto" pitchFamily="2" charset="0"/>
            </a:endParaRPr>
          </a:p>
        </p:txBody>
      </p:sp>
      <p:sp>
        <p:nvSpPr>
          <p:cNvPr id="3" name="Content Placeholder 2"/>
          <p:cNvSpPr>
            <a:spLocks noGrp="1"/>
          </p:cNvSpPr>
          <p:nvPr>
            <p:ph idx="1"/>
          </p:nvPr>
        </p:nvSpPr>
        <p:spPr>
          <a:xfrm>
            <a:off x="425332" y="4310738"/>
            <a:ext cx="8546842" cy="326573"/>
          </a:xfrm>
        </p:spPr>
        <p:txBody>
          <a:bodyPr>
            <a:normAutofit/>
          </a:bodyPr>
          <a:lstStyle/>
          <a:p>
            <a:pPr marL="0" indent="0" algn="ctr">
              <a:buNone/>
            </a:pPr>
            <a:r>
              <a:rPr lang="ro-RO" sz="1400" dirty="0" smtClean="0">
                <a:solidFill>
                  <a:schemeClr val="tx1">
                    <a:lumMod val="85000"/>
                    <a:lumOff val="15000"/>
                  </a:schemeClr>
                </a:solidFill>
                <a:latin typeface="Roboto" pitchFamily="2" charset="0"/>
                <a:ea typeface="Roboto" pitchFamily="2" charset="0"/>
              </a:rPr>
              <a:t>Motoare de căutare                      Tipuri de conținut                      Fuzionare                      Rezultat ideal</a:t>
            </a:r>
            <a:endParaRPr lang="en-US" sz="1400" dirty="0">
              <a:solidFill>
                <a:schemeClr val="tx1">
                  <a:lumMod val="85000"/>
                  <a:lumOff val="15000"/>
                </a:schemeClr>
              </a:solidFill>
              <a:latin typeface="Roboto" pitchFamily="2" charset="0"/>
              <a:ea typeface="Roboto"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96187" y="2936140"/>
            <a:ext cx="980387" cy="93974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1880" y="2885802"/>
            <a:ext cx="939749" cy="939749"/>
          </a:xfrm>
          <a:prstGeom prst="rect">
            <a:avLst/>
          </a:prstGeom>
        </p:spPr>
      </p:pic>
      <p:pic>
        <p:nvPicPr>
          <p:cNvPr id="7" name="Picture 6"/>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545501" y="2876939"/>
            <a:ext cx="927268" cy="94861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7695" y="2885802"/>
            <a:ext cx="1003818" cy="1003818"/>
          </a:xfrm>
          <a:prstGeom prst="rect">
            <a:avLst/>
          </a:prstGeom>
        </p:spPr>
      </p:pic>
      <p:sp>
        <p:nvSpPr>
          <p:cNvPr id="9" name="TextBox 8"/>
          <p:cNvSpPr txBox="1"/>
          <p:nvPr/>
        </p:nvSpPr>
        <p:spPr>
          <a:xfrm>
            <a:off x="2454127" y="3000026"/>
            <a:ext cx="619881" cy="584775"/>
          </a:xfrm>
          <a:prstGeom prst="rect">
            <a:avLst/>
          </a:prstGeom>
          <a:noFill/>
        </p:spPr>
        <p:txBody>
          <a:bodyPr wrap="square" rtlCol="0">
            <a:spAutoFit/>
          </a:bodyPr>
          <a:lstStyle/>
          <a:p>
            <a:r>
              <a:rPr lang="ro-RO" sz="3200" b="1" dirty="0" smtClean="0"/>
              <a:t>+</a:t>
            </a:r>
            <a:endParaRPr lang="en-US" sz="3200" b="1" dirty="0"/>
          </a:p>
        </p:txBody>
      </p:sp>
      <p:sp>
        <p:nvSpPr>
          <p:cNvPr id="10" name="TextBox 9"/>
          <p:cNvSpPr txBox="1"/>
          <p:nvPr/>
        </p:nvSpPr>
        <p:spPr>
          <a:xfrm>
            <a:off x="4698753" y="3000024"/>
            <a:ext cx="619881" cy="584775"/>
          </a:xfrm>
          <a:prstGeom prst="rect">
            <a:avLst/>
          </a:prstGeom>
          <a:noFill/>
        </p:spPr>
        <p:txBody>
          <a:bodyPr wrap="square" rtlCol="0">
            <a:spAutoFit/>
          </a:bodyPr>
          <a:lstStyle/>
          <a:p>
            <a:r>
              <a:rPr lang="ro-RO" sz="3200" b="1" dirty="0" smtClean="0"/>
              <a:t>+</a:t>
            </a:r>
            <a:endParaRPr lang="en-US" sz="3200" b="1" dirty="0"/>
          </a:p>
        </p:txBody>
      </p:sp>
      <p:sp>
        <p:nvSpPr>
          <p:cNvPr id="11" name="TextBox 10"/>
          <p:cNvSpPr txBox="1"/>
          <p:nvPr/>
        </p:nvSpPr>
        <p:spPr>
          <a:xfrm>
            <a:off x="6812720" y="3000025"/>
            <a:ext cx="619881" cy="584775"/>
          </a:xfrm>
          <a:prstGeom prst="rect">
            <a:avLst/>
          </a:prstGeom>
          <a:noFill/>
        </p:spPr>
        <p:txBody>
          <a:bodyPr wrap="square" rtlCol="0">
            <a:spAutoFit/>
          </a:bodyPr>
          <a:lstStyle/>
          <a:p>
            <a:r>
              <a:rPr lang="ro-RO" sz="3200" b="1" dirty="0" smtClean="0"/>
              <a:t>+</a:t>
            </a:r>
            <a:endParaRPr lang="en-US" sz="3200" b="1" dirty="0"/>
          </a:p>
        </p:txBody>
      </p:sp>
      <p:sp>
        <p:nvSpPr>
          <p:cNvPr id="12" name="TextBox 11"/>
          <p:cNvSpPr txBox="1"/>
          <p:nvPr/>
        </p:nvSpPr>
        <p:spPr>
          <a:xfrm>
            <a:off x="8783960" y="3000024"/>
            <a:ext cx="619881" cy="584775"/>
          </a:xfrm>
          <a:prstGeom prst="rect">
            <a:avLst/>
          </a:prstGeom>
          <a:noFill/>
        </p:spPr>
        <p:txBody>
          <a:bodyPr wrap="square" rtlCol="0">
            <a:spAutoFit/>
          </a:bodyPr>
          <a:lstStyle/>
          <a:p>
            <a:r>
              <a:rPr lang="ro-RO" sz="3200" b="1" dirty="0"/>
              <a:t>=</a:t>
            </a:r>
            <a:endParaRPr lang="en-US" sz="3200" b="1" dirty="0"/>
          </a:p>
        </p:txBody>
      </p:sp>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r="56533"/>
          <a:stretch/>
        </p:blipFill>
        <p:spPr>
          <a:xfrm>
            <a:off x="9624827" y="2253156"/>
            <a:ext cx="2054201" cy="1941670"/>
          </a:xfrm>
          <a:prstGeom prst="rect">
            <a:avLst/>
          </a:prstGeom>
        </p:spPr>
      </p:pic>
    </p:spTree>
    <p:extLst>
      <p:ext uri="{BB962C8B-B14F-4D97-AF65-F5344CB8AC3E}">
        <p14:creationId xmlns:p14="http://schemas.microsoft.com/office/powerpoint/2010/main" val="2517194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latin typeface="Cambria" panose="02040503050406030204" pitchFamily="18" charset="0"/>
                <a:ea typeface="Roboto" pitchFamily="2" charset="0"/>
              </a:rPr>
              <a:t>Typography</a:t>
            </a:r>
            <a:endParaRPr lang="en-US" dirty="0">
              <a:latin typeface="Cambria" panose="02040503050406030204" pitchFamily="18" charset="0"/>
              <a:ea typeface="Roboto" pitchFamily="2" charset="0"/>
            </a:endParaRPr>
          </a:p>
        </p:txBody>
      </p:sp>
      <p:sp>
        <p:nvSpPr>
          <p:cNvPr id="3" name="Content Placeholder 2"/>
          <p:cNvSpPr>
            <a:spLocks noGrp="1"/>
          </p:cNvSpPr>
          <p:nvPr>
            <p:ph idx="1"/>
          </p:nvPr>
        </p:nvSpPr>
        <p:spPr>
          <a:xfrm>
            <a:off x="2244802" y="2797326"/>
            <a:ext cx="2859044" cy="307916"/>
          </a:xfrm>
        </p:spPr>
        <p:txBody>
          <a:bodyPr>
            <a:normAutofit/>
          </a:bodyPr>
          <a:lstStyle/>
          <a:p>
            <a:pPr marL="0" indent="0">
              <a:buNone/>
            </a:pPr>
            <a:r>
              <a:rPr lang="ro-RO" sz="1400" b="1" dirty="0" smtClean="0">
                <a:solidFill>
                  <a:schemeClr val="tx1">
                    <a:lumMod val="85000"/>
                    <a:lumOff val="15000"/>
                  </a:schemeClr>
                </a:solidFill>
                <a:latin typeface="Roboto" pitchFamily="2" charset="0"/>
                <a:ea typeface="Roboto" pitchFamily="2" charset="0"/>
              </a:rPr>
              <a:t>S</a:t>
            </a:r>
            <a:r>
              <a:rPr lang="en-US" sz="1400" b="1" dirty="0" err="1" smtClean="0">
                <a:solidFill>
                  <a:schemeClr val="tx1">
                    <a:lumMod val="85000"/>
                    <a:lumOff val="15000"/>
                  </a:schemeClr>
                </a:solidFill>
                <a:latin typeface="Roboto" pitchFamily="2" charset="0"/>
                <a:ea typeface="Roboto" pitchFamily="2" charset="0"/>
              </a:rPr>
              <a:t>i</a:t>
            </a:r>
            <a:r>
              <a:rPr lang="ro-RO" sz="1400" b="1" dirty="0" smtClean="0">
                <a:solidFill>
                  <a:schemeClr val="tx1">
                    <a:lumMod val="85000"/>
                    <a:lumOff val="15000"/>
                  </a:schemeClr>
                </a:solidFill>
                <a:latin typeface="Roboto" pitchFamily="2" charset="0"/>
                <a:ea typeface="Roboto" pitchFamily="2" charset="0"/>
              </a:rPr>
              <a:t>t</a:t>
            </a:r>
            <a:r>
              <a:rPr lang="en-US" sz="1400" b="1" dirty="0" err="1" smtClean="0">
                <a:solidFill>
                  <a:schemeClr val="tx1">
                    <a:lumMod val="85000"/>
                    <a:lumOff val="15000"/>
                  </a:schemeClr>
                </a:solidFill>
                <a:latin typeface="Roboto" pitchFamily="2" charset="0"/>
                <a:ea typeface="Roboto" pitchFamily="2" charset="0"/>
              </a:rPr>
              <a:t>ka</a:t>
            </a:r>
            <a:r>
              <a:rPr lang="en-US" sz="1400" b="1" dirty="0" smtClean="0">
                <a:solidFill>
                  <a:schemeClr val="tx1">
                    <a:lumMod val="85000"/>
                    <a:lumOff val="15000"/>
                  </a:schemeClr>
                </a:solidFill>
                <a:latin typeface="Roboto" pitchFamily="2" charset="0"/>
                <a:ea typeface="Roboto" pitchFamily="2" charset="0"/>
              </a:rPr>
              <a:t> – Display bold</a:t>
            </a:r>
            <a:endParaRPr lang="en-US" sz="1400" b="1" dirty="0">
              <a:solidFill>
                <a:schemeClr val="tx1">
                  <a:lumMod val="85000"/>
                  <a:lumOff val="15000"/>
                </a:schemeClr>
              </a:solidFill>
              <a:latin typeface="Roboto" pitchFamily="2" charset="0"/>
              <a:ea typeface="Roboto"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pic>
        <p:nvPicPr>
          <p:cNvPr id="14" name="Picture 13"/>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l="44175"/>
          <a:stretch/>
        </p:blipFill>
        <p:spPr>
          <a:xfrm>
            <a:off x="4837407" y="3208548"/>
            <a:ext cx="2726591" cy="2006663"/>
          </a:xfrm>
          <a:prstGeom prst="rect">
            <a:avLst/>
          </a:prstGeom>
        </p:spPr>
      </p:pic>
      <p:sp>
        <p:nvSpPr>
          <p:cNvPr id="15" name="Content Placeholder 2"/>
          <p:cNvSpPr txBox="1">
            <a:spLocks/>
          </p:cNvSpPr>
          <p:nvPr/>
        </p:nvSpPr>
        <p:spPr>
          <a:xfrm>
            <a:off x="1190443" y="3105242"/>
            <a:ext cx="2859044" cy="70820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400" dirty="0" smtClean="0">
                <a:solidFill>
                  <a:schemeClr val="tx1">
                    <a:lumMod val="85000"/>
                    <a:lumOff val="15000"/>
                  </a:schemeClr>
                </a:solidFill>
                <a:latin typeface="Roboto" pitchFamily="2" charset="0"/>
                <a:ea typeface="Roboto" pitchFamily="2" charset="0"/>
              </a:rPr>
              <a:t>Font cu </a:t>
            </a:r>
            <a:r>
              <a:rPr lang="en-US" sz="1400" dirty="0" err="1" smtClean="0">
                <a:solidFill>
                  <a:schemeClr val="tx1">
                    <a:lumMod val="85000"/>
                    <a:lumOff val="15000"/>
                  </a:schemeClr>
                </a:solidFill>
                <a:latin typeface="Roboto" pitchFamily="2" charset="0"/>
                <a:ea typeface="Roboto" pitchFamily="2" charset="0"/>
              </a:rPr>
              <a:t>serife</a:t>
            </a:r>
            <a:r>
              <a:rPr lang="en-US" sz="1400" dirty="0" smtClean="0">
                <a:solidFill>
                  <a:schemeClr val="tx1">
                    <a:lumMod val="85000"/>
                    <a:lumOff val="15000"/>
                  </a:schemeClr>
                </a:solidFill>
                <a:latin typeface="Roboto" pitchFamily="2" charset="0"/>
                <a:ea typeface="Roboto" pitchFamily="2" charset="0"/>
              </a:rPr>
              <a:t> – </a:t>
            </a:r>
            <a:r>
              <a:rPr lang="en-US" sz="1400" dirty="0" err="1" smtClean="0">
                <a:solidFill>
                  <a:schemeClr val="tx1">
                    <a:lumMod val="85000"/>
                    <a:lumOff val="15000"/>
                  </a:schemeClr>
                </a:solidFill>
                <a:latin typeface="Roboto" pitchFamily="2" charset="0"/>
                <a:ea typeface="Roboto" pitchFamily="2" charset="0"/>
              </a:rPr>
              <a:t>trimitere</a:t>
            </a:r>
            <a:r>
              <a:rPr lang="en-US" sz="1400" dirty="0" smtClean="0">
                <a:solidFill>
                  <a:schemeClr val="tx1">
                    <a:lumMod val="85000"/>
                    <a:lumOff val="15000"/>
                  </a:schemeClr>
                </a:solidFill>
                <a:latin typeface="Roboto" pitchFamily="2" charset="0"/>
                <a:ea typeface="Roboto" pitchFamily="2" charset="0"/>
              </a:rPr>
              <a:t> c</a:t>
            </a:r>
            <a:r>
              <a:rPr lang="ro-RO" sz="1400" dirty="0" smtClean="0">
                <a:solidFill>
                  <a:schemeClr val="tx1">
                    <a:lumMod val="85000"/>
                    <a:lumOff val="15000"/>
                  </a:schemeClr>
                </a:solidFill>
                <a:latin typeface="Roboto" pitchFamily="2" charset="0"/>
                <a:ea typeface="Roboto" pitchFamily="2" charset="0"/>
              </a:rPr>
              <a:t>ătre conținutul de carte, bine ales și verificat. Folosit în IE11 de Microsoft.</a:t>
            </a:r>
            <a:endParaRPr lang="en-US" sz="1400" dirty="0">
              <a:solidFill>
                <a:schemeClr val="tx1">
                  <a:lumMod val="85000"/>
                  <a:lumOff val="15000"/>
                </a:schemeClr>
              </a:solidFill>
              <a:latin typeface="Roboto" pitchFamily="2" charset="0"/>
              <a:ea typeface="Roboto" pitchFamily="2" charset="0"/>
            </a:endParaRPr>
          </a:p>
        </p:txBody>
      </p:sp>
      <p:cxnSp>
        <p:nvCxnSpPr>
          <p:cNvPr id="19" name="Straight Arrow Connector 18"/>
          <p:cNvCxnSpPr/>
          <p:nvPr/>
        </p:nvCxnSpPr>
        <p:spPr>
          <a:xfrm flipH="1" flipV="1">
            <a:off x="4142793" y="3105243"/>
            <a:ext cx="694614" cy="813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ontent Placeholder 2"/>
          <p:cNvSpPr txBox="1">
            <a:spLocks/>
          </p:cNvSpPr>
          <p:nvPr/>
        </p:nvSpPr>
        <p:spPr>
          <a:xfrm>
            <a:off x="8599697" y="2797326"/>
            <a:ext cx="2859044" cy="3079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o-RO" sz="1400" b="1" dirty="0" smtClean="0">
                <a:solidFill>
                  <a:schemeClr val="tx1">
                    <a:lumMod val="85000"/>
                    <a:lumOff val="15000"/>
                  </a:schemeClr>
                </a:solidFill>
                <a:latin typeface="Roboto" pitchFamily="2" charset="0"/>
                <a:ea typeface="Roboto" pitchFamily="2" charset="0"/>
              </a:rPr>
              <a:t>Roboto – regular (300 weight)</a:t>
            </a:r>
            <a:endParaRPr lang="en-US" sz="1400" b="1" dirty="0">
              <a:solidFill>
                <a:schemeClr val="tx1">
                  <a:lumMod val="85000"/>
                  <a:lumOff val="15000"/>
                </a:schemeClr>
              </a:solidFill>
              <a:latin typeface="Roboto" pitchFamily="2" charset="0"/>
              <a:ea typeface="Roboto" pitchFamily="2" charset="0"/>
            </a:endParaRPr>
          </a:p>
        </p:txBody>
      </p:sp>
      <p:sp>
        <p:nvSpPr>
          <p:cNvPr id="22" name="Content Placeholder 2"/>
          <p:cNvSpPr txBox="1">
            <a:spLocks/>
          </p:cNvSpPr>
          <p:nvPr/>
        </p:nvSpPr>
        <p:spPr>
          <a:xfrm>
            <a:off x="8599697" y="3102470"/>
            <a:ext cx="2859044" cy="708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ro-RO" sz="1400" dirty="0" smtClean="0">
                <a:solidFill>
                  <a:schemeClr val="tx1">
                    <a:lumMod val="85000"/>
                    <a:lumOff val="15000"/>
                  </a:schemeClr>
                </a:solidFill>
                <a:latin typeface="Roboto" pitchFamily="2" charset="0"/>
                <a:ea typeface="Roboto" pitchFamily="2" charset="0"/>
              </a:rPr>
              <a:t>Folosit de Google în Android 5. Optimizat mai ales pentru mobile.</a:t>
            </a:r>
            <a:endParaRPr lang="en-US" sz="1400" dirty="0">
              <a:solidFill>
                <a:schemeClr val="tx1">
                  <a:lumMod val="85000"/>
                  <a:lumOff val="15000"/>
                </a:schemeClr>
              </a:solidFill>
              <a:latin typeface="Roboto" pitchFamily="2" charset="0"/>
              <a:ea typeface="Roboto" pitchFamily="2" charset="0"/>
            </a:endParaRPr>
          </a:p>
        </p:txBody>
      </p:sp>
      <p:cxnSp>
        <p:nvCxnSpPr>
          <p:cNvPr id="23" name="Straight Arrow Connector 22"/>
          <p:cNvCxnSpPr/>
          <p:nvPr/>
        </p:nvCxnSpPr>
        <p:spPr>
          <a:xfrm flipV="1">
            <a:off x="7743870" y="3105242"/>
            <a:ext cx="589388" cy="1220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953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343" y="5672561"/>
            <a:ext cx="2113159" cy="868197"/>
          </a:xfrm>
          <a:prstGeom prst="rect">
            <a:avLst/>
          </a:prstGeom>
        </p:spPr>
      </p:pic>
      <p:sp>
        <p:nvSpPr>
          <p:cNvPr id="3" name="Title 1"/>
          <p:cNvSpPr txBox="1">
            <a:spLocks/>
          </p:cNvSpPr>
          <p:nvPr/>
        </p:nvSpPr>
        <p:spPr>
          <a:xfrm>
            <a:off x="838200" y="2766219"/>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smtClean="0">
                <a:solidFill>
                  <a:schemeClr val="bg1"/>
                </a:solidFill>
                <a:latin typeface="Cambria" panose="02040503050406030204" pitchFamily="18" charset="0"/>
                <a:ea typeface="Roboto" pitchFamily="2" charset="0"/>
              </a:rPr>
              <a:t>Brainstorming</a:t>
            </a:r>
            <a:endParaRPr lang="en-US" dirty="0">
              <a:solidFill>
                <a:schemeClr val="bg1"/>
              </a:solidFill>
              <a:latin typeface="Cambria" panose="02040503050406030204" pitchFamily="18" charset="0"/>
              <a:ea typeface="Roboto" pitchFamily="2" charset="0"/>
            </a:endParaRPr>
          </a:p>
        </p:txBody>
      </p:sp>
    </p:spTree>
    <p:extLst>
      <p:ext uri="{BB962C8B-B14F-4D97-AF65-F5344CB8AC3E}">
        <p14:creationId xmlns:p14="http://schemas.microsoft.com/office/powerpoint/2010/main" val="3489107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55371" y="1045030"/>
            <a:ext cx="8546842" cy="4189444"/>
          </a:xfrm>
        </p:spPr>
        <p:txBody>
          <a:bodyPr>
            <a:normAutofit/>
          </a:bodyPr>
          <a:lstStyle/>
          <a:p>
            <a:pPr>
              <a:buFontTx/>
              <a:buChar char="-"/>
            </a:pPr>
            <a:r>
              <a:rPr lang="ro-RO" sz="1800" dirty="0" smtClean="0">
                <a:solidFill>
                  <a:schemeClr val="tx1">
                    <a:lumMod val="85000"/>
                    <a:lumOff val="15000"/>
                  </a:schemeClr>
                </a:solidFill>
                <a:latin typeface="Roboto" pitchFamily="2" charset="0"/>
                <a:ea typeface="Roboto" pitchFamily="2" charset="0"/>
              </a:rPr>
              <a:t>Păstrarea minimalismului în pagina principală. Filtrările vor putea fi făcute abia după o primă căutare (căutare care se va face cu filtrările default)</a:t>
            </a:r>
          </a:p>
          <a:p>
            <a:pPr>
              <a:buFontTx/>
              <a:buChar char="-"/>
            </a:pPr>
            <a:r>
              <a:rPr lang="en-US" sz="1800" dirty="0" err="1" smtClean="0">
                <a:solidFill>
                  <a:schemeClr val="tx1">
                    <a:lumMod val="85000"/>
                    <a:lumOff val="15000"/>
                  </a:schemeClr>
                </a:solidFill>
                <a:latin typeface="Roboto" pitchFamily="2" charset="0"/>
                <a:ea typeface="Roboto" pitchFamily="2" charset="0"/>
              </a:rPr>
              <a:t>Combin</a:t>
            </a:r>
            <a:r>
              <a:rPr lang="ro-RO" sz="1800" dirty="0" smtClean="0">
                <a:solidFill>
                  <a:schemeClr val="tx1">
                    <a:lumMod val="85000"/>
                    <a:lumOff val="15000"/>
                  </a:schemeClr>
                </a:solidFill>
                <a:latin typeface="Roboto" pitchFamily="2" charset="0"/>
                <a:ea typeface="Roboto" pitchFamily="2" charset="0"/>
              </a:rPr>
              <a:t>ă rezultatele din cele mai folosite search-engines (Google, Yahoo, Bing, DuckDuckGo)</a:t>
            </a:r>
          </a:p>
          <a:p>
            <a:pPr>
              <a:buFontTx/>
              <a:buChar char="-"/>
            </a:pPr>
            <a:r>
              <a:rPr lang="ro-RO" sz="1800" dirty="0" smtClean="0">
                <a:solidFill>
                  <a:schemeClr val="tx1">
                    <a:lumMod val="85000"/>
                    <a:lumOff val="15000"/>
                  </a:schemeClr>
                </a:solidFill>
                <a:latin typeface="Roboto" pitchFamily="2" charset="0"/>
                <a:ea typeface="Roboto" pitchFamily="2" charset="0"/>
              </a:rPr>
              <a:t>Filtrare concepută să restrângă numărul rezultatelor, funcție de preferințe (selectarea unuia – sau mai multor – motoare de căutare, posibilitatea de a opta pentru eliminarea rezultatelor care fac referire la rețelele sociale, ordonare cronologică, găsirea (sau nu) a site-urilor mobile-friendly)</a:t>
            </a:r>
          </a:p>
          <a:p>
            <a:pPr>
              <a:buFontTx/>
              <a:buChar char="-"/>
            </a:pPr>
            <a:r>
              <a:rPr lang="ro-RO" sz="1800" dirty="0" smtClean="0">
                <a:solidFill>
                  <a:schemeClr val="tx1">
                    <a:lumMod val="85000"/>
                    <a:lumOff val="15000"/>
                  </a:schemeClr>
                </a:solidFill>
                <a:latin typeface="Roboto" pitchFamily="2" charset="0"/>
                <a:ea typeface="Roboto" pitchFamily="2" charset="0"/>
              </a:rPr>
              <a:t>Afișarea rezultatelor se va face un pic diferit de modelul deja existent. Vor fi afișate cele mai importante rezultate din fiecare categorie (text, video, image, news, maps). Ulterior se va putea alege o singură categorie pentru a extinde rezultatele din ea</a:t>
            </a:r>
          </a:p>
          <a:p>
            <a:pPr>
              <a:buFontTx/>
              <a:buChar char="-"/>
            </a:pPr>
            <a:r>
              <a:rPr lang="ro-RO" sz="1800" dirty="0" smtClean="0">
                <a:solidFill>
                  <a:schemeClr val="tx1">
                    <a:lumMod val="85000"/>
                    <a:lumOff val="15000"/>
                  </a:schemeClr>
                </a:solidFill>
                <a:latin typeface="Roboto" pitchFamily="2" charset="0"/>
                <a:ea typeface="Roboto" pitchFamily="2" charset="0"/>
              </a:rPr>
              <a:t>Sistem de evidențiere a site-urilor favorite</a:t>
            </a:r>
          </a:p>
          <a:p>
            <a:pPr>
              <a:buFontTx/>
              <a:buChar char="-"/>
            </a:pPr>
            <a:endParaRPr lang="ro-RO" sz="1800" dirty="0" smtClean="0">
              <a:solidFill>
                <a:schemeClr val="tx1">
                  <a:lumMod val="85000"/>
                  <a:lumOff val="15000"/>
                </a:schemeClr>
              </a:solidFill>
              <a:latin typeface="Roboto" pitchFamily="2" charset="0"/>
              <a:ea typeface="Roboto" pitchFamily="2" charset="0"/>
            </a:endParaRPr>
          </a:p>
          <a:p>
            <a:pPr>
              <a:buFontTx/>
              <a:buChar char="-"/>
            </a:pPr>
            <a:endParaRPr lang="en-US" sz="1800" dirty="0">
              <a:solidFill>
                <a:schemeClr val="tx1">
                  <a:lumMod val="85000"/>
                  <a:lumOff val="15000"/>
                </a:schemeClr>
              </a:solidFill>
              <a:latin typeface="Roboto" pitchFamily="2" charset="0"/>
              <a:ea typeface="Roboto"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5363253"/>
            <a:ext cx="2113159" cy="868197"/>
          </a:xfrm>
          <a:prstGeom prst="rect">
            <a:avLst/>
          </a:prstGeom>
        </p:spPr>
      </p:pic>
    </p:spTree>
    <p:extLst>
      <p:ext uri="{BB962C8B-B14F-4D97-AF65-F5344CB8AC3E}">
        <p14:creationId xmlns:p14="http://schemas.microsoft.com/office/powerpoint/2010/main" val="105895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303</Words>
  <Application>Microsoft Office PowerPoint</Application>
  <PresentationFormat>Widescreen</PresentationFormat>
  <Paragraphs>35</Paragraphs>
  <Slides>21</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Cambria</vt:lpstr>
      <vt:lpstr>Roboto</vt:lpstr>
      <vt:lpstr>Office Theme</vt:lpstr>
      <vt:lpstr>PowerPoint Presentation</vt:lpstr>
      <vt:lpstr>PowerPoint Presentation</vt:lpstr>
      <vt:lpstr>Ideea generală</vt:lpstr>
      <vt:lpstr>Abordarea noastră</vt:lpstr>
      <vt:lpstr>PowerPoint Presentation</vt:lpstr>
      <vt:lpstr>Simbolul</vt:lpstr>
      <vt:lpstr>Typography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Cojocaru, Cristian</dc:creator>
  <cp:lastModifiedBy>Cristian Cojocaru</cp:lastModifiedBy>
  <cp:revision>26</cp:revision>
  <dcterms:created xsi:type="dcterms:W3CDTF">2015-11-26T09:51:46Z</dcterms:created>
  <dcterms:modified xsi:type="dcterms:W3CDTF">2016-02-10T08:47:56Z</dcterms:modified>
</cp:coreProperties>
</file>